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-Gilles Allain</a:t>
            </a:r>
          </a:p>
        </p:txBody>
      </p:sp>
      <p:sp>
        <p:nvSpPr>
          <p:cNvPr id="94" name="« Saisissez une citation ici. »"/>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4.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Histoire et jeux vidéo…"/>
          <p:cNvSpPr txBox="1"/>
          <p:nvPr>
            <p:ph type="ctrTitle"/>
          </p:nvPr>
        </p:nvSpPr>
        <p:spPr>
          <a:xfrm>
            <a:off x="1270000" y="3225800"/>
            <a:ext cx="10464800" cy="3302000"/>
          </a:xfrm>
          <a:prstGeom prst="rect">
            <a:avLst/>
          </a:prstGeom>
        </p:spPr>
        <p:txBody>
          <a:bodyPr/>
          <a:lstStyle/>
          <a:p>
            <a:pPr defTabSz="490727">
              <a:defRPr sz="6719" u="sng"/>
            </a:pPr>
            <a:r>
              <a:t>Histoire et jeux vidéo</a:t>
            </a:r>
          </a:p>
          <a:p>
            <a:pPr defTabSz="490727">
              <a:defRPr sz="6719"/>
            </a:pPr>
            <a:r>
              <a:t>L’expérience combattante dans Battlefield 1</a:t>
            </a:r>
          </a:p>
        </p:txBody>
      </p:sp>
      <p:pic>
        <p:nvPicPr>
          <p:cNvPr id="120" name="Image" descr="Image"/>
          <p:cNvPicPr>
            <a:picLocks noChangeAspect="1"/>
          </p:cNvPicPr>
          <p:nvPr/>
        </p:nvPicPr>
        <p:blipFill>
          <a:blip r:embed="rId2">
            <a:extLst/>
          </a:blip>
          <a:stretch>
            <a:fillRect/>
          </a:stretch>
        </p:blipFill>
        <p:spPr>
          <a:xfrm>
            <a:off x="-1491107" y="-847105"/>
            <a:ext cx="8109445" cy="4561563"/>
          </a:xfrm>
          <a:prstGeom prst="rect">
            <a:avLst/>
          </a:prstGeom>
          <a:ln w="12700">
            <a:miter lim="400000"/>
          </a:ln>
        </p:spPr>
      </p:pic>
      <p:sp>
        <p:nvSpPr>
          <p:cNvPr id="121" name="Proposition de séquence (2 à 3h)"/>
          <p:cNvSpPr txBox="1"/>
          <p:nvPr>
            <p:ph type="subTitle" sz="quarter" idx="1"/>
          </p:nvPr>
        </p:nvSpPr>
        <p:spPr>
          <a:xfrm>
            <a:off x="1270000" y="6589372"/>
            <a:ext cx="10464800" cy="1130301"/>
          </a:xfrm>
          <a:prstGeom prst="rect">
            <a:avLst/>
          </a:prstGeom>
        </p:spPr>
        <p:txBody>
          <a:bodyPr/>
          <a:lstStyle/>
          <a:p>
            <a:pPr/>
            <a:r>
              <a:t>Proposition de séquence (2 à 3h)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Image" descr="Image"/>
          <p:cNvPicPr>
            <a:picLocks noChangeAspect="1"/>
          </p:cNvPicPr>
          <p:nvPr/>
        </p:nvPicPr>
        <p:blipFill>
          <a:blip r:embed="rId2">
            <a:extLst/>
          </a:blip>
          <a:stretch>
            <a:fillRect/>
          </a:stretch>
        </p:blipFill>
        <p:spPr>
          <a:xfrm>
            <a:off x="562450" y="983129"/>
            <a:ext cx="5715702" cy="4473158"/>
          </a:xfrm>
          <a:prstGeom prst="rect">
            <a:avLst/>
          </a:prstGeom>
          <a:ln w="12700">
            <a:miter lim="400000"/>
          </a:ln>
        </p:spPr>
      </p:pic>
      <p:sp>
        <p:nvSpPr>
          <p:cNvPr id="174" name="Mitraillette ou appareil photo ? Il faut savoir jongler. Observateur à bord d’un Breguet XIV. 1914-1918, Col. Musée de l’Air et de l’Espace – Le Bourget"/>
          <p:cNvSpPr txBox="1"/>
          <p:nvPr/>
        </p:nvSpPr>
        <p:spPr>
          <a:xfrm>
            <a:off x="703615" y="6228582"/>
            <a:ext cx="4773115" cy="7064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300"/>
            </a:lvl1pPr>
          </a:lstStyle>
          <a:p>
            <a:pPr/>
            <a:r>
              <a:t>Mitraillette ou appareil photo ? Il faut savoir jongler. Observateur à bord d’un Breguet XIV. 1914-1918, Col. Musée de l’Air et de l’Espace – Le Bourget</a:t>
            </a:r>
          </a:p>
        </p:txBody>
      </p:sp>
      <p:sp>
        <p:nvSpPr>
          <p:cNvPr id="175" name="Source : http://www.museeairespace.fr/aller-plus-haut/la-photographie-a-la-conquete-de-lair/le-pilote-et-le-photographe/"/>
          <p:cNvSpPr txBox="1"/>
          <p:nvPr/>
        </p:nvSpPr>
        <p:spPr>
          <a:xfrm>
            <a:off x="897801" y="5465222"/>
            <a:ext cx="4384743" cy="668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00"/>
            </a:lvl1pPr>
          </a:lstStyle>
          <a:p>
            <a:pPr/>
            <a:r>
              <a:t>Source : http://www.museeairespace.fr/aller-plus-haut/la-photographie-a-la-conquete-de-lair/le-pilote-et-le-photographe/</a:t>
            </a:r>
          </a:p>
        </p:txBody>
      </p:sp>
      <p:sp>
        <p:nvSpPr>
          <p:cNvPr id="176" name="« il fallait se mettre debout, et pour ne pas être éjecté dans les remous, il était nécessaire de s’attacher le pied gauche à une attelle placée au fond de l’habitacle. » Le tout engoncé dans de grosses peaux de biques et les doigts presque paralysés dans d’épaisses moufles de cuir. »…"/>
          <p:cNvSpPr txBox="1"/>
          <p:nvPr/>
        </p:nvSpPr>
        <p:spPr>
          <a:xfrm>
            <a:off x="7357177" y="1168806"/>
            <a:ext cx="4773115" cy="329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b="0" sz="1800"/>
            </a:pPr>
            <a:r>
              <a:t>« il fallait se mettre debout, et pour ne pas être éjecté dans les remous, il était nécessaire de s’attacher le pied gauche à une attelle placée au fond de l’habitacle. » Le tout engoncé dans de grosses peaux de biques et les doigts presque paralysés dans d’épaisses moufles de cuir. »</a:t>
            </a:r>
          </a:p>
          <a:p>
            <a:pPr algn="l">
              <a:spcBef>
                <a:spcPts val="3200"/>
              </a:spcBef>
              <a:defRPr b="0" sz="1800"/>
            </a:pPr>
            <a:r>
              <a:rPr>
                <a:solidFill>
                  <a:srgbClr val="1E3D6A"/>
                </a:solidFill>
                <a:uFill>
                  <a:solidFill>
                    <a:srgbClr val="1E3D6A"/>
                  </a:solidFill>
                </a:uFill>
              </a:rPr>
              <a:t>Auguste Heiligenstein</a:t>
            </a:r>
            <a:r>
              <a:t>, Mémoires d’un observateur-pilote, Éditions de l’Officine, 1950-1960.</a:t>
            </a:r>
          </a:p>
        </p:txBody>
      </p:sp>
      <p:sp>
        <p:nvSpPr>
          <p:cNvPr id="177" name="8. L’aviation"/>
          <p:cNvSpPr txBox="1"/>
          <p:nvPr/>
        </p:nvSpPr>
        <p:spPr>
          <a:xfrm>
            <a:off x="5584342" y="184885"/>
            <a:ext cx="183611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 L’aviation</a:t>
            </a:r>
          </a:p>
        </p:txBody>
      </p:sp>
      <p:pic>
        <p:nvPicPr>
          <p:cNvPr id="178" name="Image" descr="Image"/>
          <p:cNvPicPr>
            <a:picLocks noChangeAspect="1"/>
          </p:cNvPicPr>
          <p:nvPr/>
        </p:nvPicPr>
        <p:blipFill>
          <a:blip r:embed="rId3">
            <a:extLst/>
          </a:blip>
          <a:stretch>
            <a:fillRect/>
          </a:stretch>
        </p:blipFill>
        <p:spPr>
          <a:xfrm>
            <a:off x="7342664" y="5327869"/>
            <a:ext cx="4551348" cy="353502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3ème étape - Mise en perspective…"/>
          <p:cNvSpPr txBox="1"/>
          <p:nvPr>
            <p:ph type="ctrTitle"/>
          </p:nvPr>
        </p:nvSpPr>
        <p:spPr>
          <a:prstGeom prst="rect">
            <a:avLst/>
          </a:prstGeom>
        </p:spPr>
        <p:txBody>
          <a:bodyPr/>
          <a:lstStyle/>
          <a:p>
            <a:pPr defTabSz="297941">
              <a:defRPr sz="4080" u="sng"/>
            </a:pPr>
            <a:r>
              <a:t>3ème étape - Mise en perspective </a:t>
            </a:r>
          </a:p>
          <a:p>
            <a:pPr defTabSz="297941">
              <a:defRPr sz="4080"/>
            </a:pPr>
            <a:r>
              <a:t>L’expérience combattante transmise dans Battlefield 1 respecte-t-elle la réalité historique ? </a:t>
            </a:r>
          </a:p>
        </p:txBody>
      </p:sp>
      <p:sp>
        <p:nvSpPr>
          <p:cNvPr id="124" name="Corpus documentaire"/>
          <p:cNvSpPr txBox="1"/>
          <p:nvPr>
            <p:ph type="subTitle" sz="quarter" idx="1"/>
          </p:nvPr>
        </p:nvSpPr>
        <p:spPr>
          <a:xfrm>
            <a:off x="1270000" y="5035550"/>
            <a:ext cx="10464800" cy="1130300"/>
          </a:xfrm>
          <a:prstGeom prst="rect">
            <a:avLst/>
          </a:prstGeom>
        </p:spPr>
        <p:txBody>
          <a:bodyPr/>
          <a:lstStyle/>
          <a:p>
            <a:pPr/>
            <a:r>
              <a:t>Corpus documentaire</a:t>
            </a:r>
          </a:p>
        </p:txBody>
      </p:sp>
      <p:pic>
        <p:nvPicPr>
          <p:cNvPr id="125" name="Image" descr="Image"/>
          <p:cNvPicPr>
            <a:picLocks noChangeAspect="1"/>
          </p:cNvPicPr>
          <p:nvPr/>
        </p:nvPicPr>
        <p:blipFill>
          <a:blip r:embed="rId2">
            <a:extLst/>
          </a:blip>
          <a:stretch>
            <a:fillRect/>
          </a:stretch>
        </p:blipFill>
        <p:spPr>
          <a:xfrm>
            <a:off x="8162014" y="7038543"/>
            <a:ext cx="5753158" cy="3236152"/>
          </a:xfrm>
          <a:prstGeom prst="rect">
            <a:avLst/>
          </a:prstGeom>
          <a:ln w="12700">
            <a:miter lim="400000"/>
          </a:ln>
        </p:spPr>
      </p:pic>
      <p:sp>
        <p:nvSpPr>
          <p:cNvPr id="126" name="Histoire et jeux vidéo - L’expérience combattante dans Battlefield 1"/>
          <p:cNvSpPr txBox="1"/>
          <p:nvPr/>
        </p:nvSpPr>
        <p:spPr>
          <a:xfrm>
            <a:off x="17982" y="36672"/>
            <a:ext cx="9043979" cy="4907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239522">
              <a:defRPr b="0" i="1" sz="2378">
                <a:latin typeface="Helvetica"/>
                <a:ea typeface="Helvetica"/>
                <a:cs typeface="Helvetica"/>
                <a:sym typeface="Helvetica"/>
              </a:defRPr>
            </a:lvl1pPr>
          </a:lstStyle>
          <a:p>
            <a:pPr/>
            <a:r>
              <a:t>Histoire et jeux vidéo - L’expérience combattante dans Battlefield 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15th Infantry in France, wearing French helmets (source : Wikipedia)" descr="15th Infantry in France, wearing French helmets (source : Wikipedia)"/>
          <p:cNvPicPr>
            <a:picLocks noChangeAspect="1"/>
          </p:cNvPicPr>
          <p:nvPr/>
        </p:nvPicPr>
        <p:blipFill>
          <a:blip r:embed="rId2">
            <a:extLst/>
          </a:blip>
          <a:stretch>
            <a:fillRect/>
          </a:stretch>
        </p:blipFill>
        <p:spPr>
          <a:xfrm>
            <a:off x="6374101" y="991710"/>
            <a:ext cx="6228721" cy="4698305"/>
          </a:xfrm>
          <a:prstGeom prst="rect">
            <a:avLst/>
          </a:prstGeom>
          <a:ln w="12700">
            <a:miter lim="400000"/>
          </a:ln>
        </p:spPr>
      </p:pic>
      <p:pic>
        <p:nvPicPr>
          <p:cNvPr id="129" name="Fanion du 43e bataillon de tirailleurs sénégalais portant l'inscription Douaumont 1916 (source : Wikipedia)" descr="Fanion du 43e bataillon de tirailleurs sénégalais portant l'inscription Douaumont 1916 (source : Wikipedia)"/>
          <p:cNvPicPr>
            <a:picLocks noChangeAspect="1"/>
          </p:cNvPicPr>
          <p:nvPr/>
        </p:nvPicPr>
        <p:blipFill>
          <a:blip r:embed="rId3">
            <a:extLst/>
          </a:blip>
          <a:stretch>
            <a:fillRect/>
          </a:stretch>
        </p:blipFill>
        <p:spPr>
          <a:xfrm>
            <a:off x="349609" y="1369771"/>
            <a:ext cx="5592783" cy="3670264"/>
          </a:xfrm>
          <a:prstGeom prst="rect">
            <a:avLst/>
          </a:prstGeom>
          <a:ln w="12700">
            <a:miter lim="400000"/>
          </a:ln>
        </p:spPr>
      </p:pic>
      <p:sp>
        <p:nvSpPr>
          <p:cNvPr id="130" name="1. Présence de soldats noirs dans les armées"/>
          <p:cNvSpPr txBox="1"/>
          <p:nvPr/>
        </p:nvSpPr>
        <p:spPr>
          <a:xfrm>
            <a:off x="305424" y="373259"/>
            <a:ext cx="668365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 Présence de soldats noirs dans les armées</a:t>
            </a:r>
          </a:p>
        </p:txBody>
      </p:sp>
      <p:sp>
        <p:nvSpPr>
          <p:cNvPr id="131" name="Fanion du 43e bataillon de tirailleurs sénégalais portant l'inscription Douaumont 1916 (source : Wikipedia)"/>
          <p:cNvSpPr txBox="1"/>
          <p:nvPr/>
        </p:nvSpPr>
        <p:spPr>
          <a:xfrm>
            <a:off x="1139994" y="5167723"/>
            <a:ext cx="4012014" cy="668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00"/>
            </a:lvl1pPr>
          </a:lstStyle>
          <a:p>
            <a:pPr/>
            <a:r>
              <a:t>Fanion du 43e bataillon de tirailleurs sénégalais portant l'inscription Douaumont 1916 (source : Wikipedia)</a:t>
            </a:r>
          </a:p>
        </p:txBody>
      </p:sp>
      <p:sp>
        <p:nvSpPr>
          <p:cNvPr id="132" name="15th Infantry in France, wearing French helmets (source : Wikipedia)"/>
          <p:cNvSpPr txBox="1"/>
          <p:nvPr/>
        </p:nvSpPr>
        <p:spPr>
          <a:xfrm>
            <a:off x="6932936" y="5727637"/>
            <a:ext cx="5111052" cy="287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300"/>
            </a:lvl1pPr>
          </a:lstStyle>
          <a:p>
            <a:pPr/>
            <a:r>
              <a:t>15th Infantry in France, wearing French helmets (source : Wikipedia)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Soldats anglais, écossais et allemands se livrant à une partie de football près d'Ypres (Belgique, décembre 1914)" descr="Soldats anglais, écossais et allemands se livrant à une partie de football près d'Ypres (Belgique, décembre 1914)"/>
          <p:cNvPicPr>
            <a:picLocks noChangeAspect="1"/>
          </p:cNvPicPr>
          <p:nvPr/>
        </p:nvPicPr>
        <p:blipFill>
          <a:blip r:embed="rId2">
            <a:extLst/>
          </a:blip>
          <a:stretch>
            <a:fillRect/>
          </a:stretch>
        </p:blipFill>
        <p:spPr>
          <a:xfrm>
            <a:off x="411906" y="1480243"/>
            <a:ext cx="5774743" cy="4191501"/>
          </a:xfrm>
          <a:prstGeom prst="rect">
            <a:avLst/>
          </a:prstGeom>
          <a:ln w="12700">
            <a:miter lim="400000"/>
          </a:ln>
        </p:spPr>
      </p:pic>
      <p:sp>
        <p:nvSpPr>
          <p:cNvPr id="135" name="2. Trêves et fraternisations sur le front"/>
          <p:cNvSpPr txBox="1"/>
          <p:nvPr/>
        </p:nvSpPr>
        <p:spPr>
          <a:xfrm>
            <a:off x="3645357" y="295568"/>
            <a:ext cx="571408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Trêves et fraternisations sur le front </a:t>
            </a:r>
          </a:p>
        </p:txBody>
      </p:sp>
      <p:pic>
        <p:nvPicPr>
          <p:cNvPr id="136" name="Une du quotidien The Daily Mirror en date du 5 janvier 1915, à propos de la &quot;Trêve de Noël 1914&quot;" descr="Une du quotidien The Daily Mirror en date du 5 janvier 1915, à propos de la &quot;Trêve de Noël 1914&quot;"/>
          <p:cNvPicPr>
            <a:picLocks noChangeAspect="1"/>
          </p:cNvPicPr>
          <p:nvPr/>
        </p:nvPicPr>
        <p:blipFill>
          <a:blip r:embed="rId3">
            <a:extLst/>
          </a:blip>
          <a:stretch>
            <a:fillRect/>
          </a:stretch>
        </p:blipFill>
        <p:spPr>
          <a:xfrm>
            <a:off x="6733672" y="1614061"/>
            <a:ext cx="5774743" cy="3923864"/>
          </a:xfrm>
          <a:prstGeom prst="rect">
            <a:avLst/>
          </a:prstGeom>
          <a:ln w="12700">
            <a:miter lim="400000"/>
          </a:ln>
        </p:spPr>
      </p:pic>
      <p:sp>
        <p:nvSpPr>
          <p:cNvPr id="137" name="Soldats anglais, écossais et allemands se livrant à une partie de football près d'Ypres (Belgique, décembre 1914)"/>
          <p:cNvSpPr txBox="1"/>
          <p:nvPr/>
        </p:nvSpPr>
        <p:spPr>
          <a:xfrm>
            <a:off x="1374687" y="5764469"/>
            <a:ext cx="3849181" cy="668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00"/>
            </a:lvl1pPr>
          </a:lstStyle>
          <a:p>
            <a:pPr/>
            <a:r>
              <a:t>Soldats anglais, écossais et allemands se livrant à une partie de football près d'Ypres (Belgique, décembre 1914)</a:t>
            </a:r>
          </a:p>
        </p:txBody>
      </p:sp>
      <p:sp>
        <p:nvSpPr>
          <p:cNvPr id="138" name="Une du « The Daily Mirror » (9 janvier 2915)"/>
          <p:cNvSpPr txBox="1"/>
          <p:nvPr/>
        </p:nvSpPr>
        <p:spPr>
          <a:xfrm>
            <a:off x="7852767" y="5854637"/>
            <a:ext cx="3849181" cy="287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00"/>
            </a:lvl1pPr>
          </a:lstStyle>
          <a:p>
            <a:pPr/>
            <a:r>
              <a:t>Une du « The Daily Mirror » (9 janvier 2915)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Capture d’écran 2017-09-10 à 23.18.08.png" descr="Capture d’écran 2017-09-10 à 23.18.08.png"/>
          <p:cNvPicPr>
            <a:picLocks noChangeAspect="1"/>
          </p:cNvPicPr>
          <p:nvPr/>
        </p:nvPicPr>
        <p:blipFill>
          <a:blip r:embed="rId2">
            <a:extLst/>
          </a:blip>
          <a:stretch>
            <a:fillRect/>
          </a:stretch>
        </p:blipFill>
        <p:spPr>
          <a:xfrm>
            <a:off x="333398" y="1070506"/>
            <a:ext cx="5583928" cy="3681621"/>
          </a:xfrm>
          <a:prstGeom prst="rect">
            <a:avLst/>
          </a:prstGeom>
          <a:ln w="12700">
            <a:miter lim="400000"/>
          </a:ln>
        </p:spPr>
      </p:pic>
      <p:sp>
        <p:nvSpPr>
          <p:cNvPr id="141" name="3. Les tranchées : lieu de combat et lieu de vie"/>
          <p:cNvSpPr txBox="1"/>
          <p:nvPr/>
        </p:nvSpPr>
        <p:spPr>
          <a:xfrm>
            <a:off x="3092754" y="71219"/>
            <a:ext cx="681929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 Les tranchées : lieu de combat et lieu de vie</a:t>
            </a:r>
          </a:p>
        </p:txBody>
      </p:sp>
      <p:pic>
        <p:nvPicPr>
          <p:cNvPr id="142" name="Capture d’écran 2017-09-10 à 23.20.06.png" descr="Capture d’écran 2017-09-10 à 23.20.06.png"/>
          <p:cNvPicPr>
            <a:picLocks noChangeAspect="1"/>
          </p:cNvPicPr>
          <p:nvPr/>
        </p:nvPicPr>
        <p:blipFill>
          <a:blip r:embed="rId3">
            <a:extLst/>
          </a:blip>
          <a:srcRect l="0" t="0" r="0" b="8815"/>
          <a:stretch>
            <a:fillRect/>
          </a:stretch>
        </p:blipFill>
        <p:spPr>
          <a:xfrm>
            <a:off x="7828512" y="922385"/>
            <a:ext cx="5121012" cy="6482452"/>
          </a:xfrm>
          <a:prstGeom prst="rect">
            <a:avLst/>
          </a:prstGeom>
          <a:ln w="12700">
            <a:miter lim="400000"/>
          </a:ln>
        </p:spPr>
      </p:pic>
      <p:sp>
        <p:nvSpPr>
          <p:cNvPr id="143" name="Côte 304 à Verdun. Photo de Jacques Moreau, 1917."/>
          <p:cNvSpPr txBox="1"/>
          <p:nvPr/>
        </p:nvSpPr>
        <p:spPr>
          <a:xfrm>
            <a:off x="8374211" y="7461041"/>
            <a:ext cx="4029482" cy="287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300"/>
            </a:lvl1pPr>
          </a:lstStyle>
          <a:p>
            <a:pPr/>
            <a:r>
              <a:t>Côte 304 à Verdun. Photo de Jacques Moreau, 1917.</a:t>
            </a:r>
          </a:p>
        </p:txBody>
      </p:sp>
      <p:pic>
        <p:nvPicPr>
          <p:cNvPr id="144" name="Image" descr="Image"/>
          <p:cNvPicPr>
            <a:picLocks noChangeAspect="1"/>
          </p:cNvPicPr>
          <p:nvPr/>
        </p:nvPicPr>
        <p:blipFill>
          <a:blip r:embed="rId4">
            <a:extLst/>
          </a:blip>
          <a:stretch>
            <a:fillRect/>
          </a:stretch>
        </p:blipFill>
        <p:spPr>
          <a:xfrm>
            <a:off x="165082" y="5290354"/>
            <a:ext cx="3776615" cy="2832461"/>
          </a:xfrm>
          <a:prstGeom prst="rect">
            <a:avLst/>
          </a:prstGeom>
          <a:ln w="12700">
            <a:miter lim="400000"/>
          </a:ln>
        </p:spPr>
      </p:pic>
      <p:sp>
        <p:nvSpPr>
          <p:cNvPr id="145" name="Exemple d’artisanat des tranchées.…"/>
          <p:cNvSpPr txBox="1"/>
          <p:nvPr/>
        </p:nvSpPr>
        <p:spPr>
          <a:xfrm>
            <a:off x="413062" y="8165660"/>
            <a:ext cx="2939657" cy="668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1300"/>
            </a:pPr>
            <a:r>
              <a:t>Exemple d’artisanat des tranchées. </a:t>
            </a:r>
          </a:p>
          <a:p>
            <a:pPr>
              <a:defRPr b="0" sz="1300"/>
            </a:pPr>
            <a:r>
              <a:t>Briquet tank anglais. Coll. Ronaldojof </a:t>
            </a:r>
          </a:p>
          <a:p>
            <a:pPr>
              <a:defRPr b="0" sz="1300"/>
            </a:pPr>
            <a:r>
              <a:t>(Source : Wikipedia)</a:t>
            </a:r>
          </a:p>
        </p:txBody>
      </p:sp>
      <p:pic>
        <p:nvPicPr>
          <p:cNvPr id="146" name="Image" descr="Image"/>
          <p:cNvPicPr>
            <a:picLocks noChangeAspect="1"/>
          </p:cNvPicPr>
          <p:nvPr/>
        </p:nvPicPr>
        <p:blipFill>
          <a:blip r:embed="rId5">
            <a:extLst/>
          </a:blip>
          <a:stretch>
            <a:fillRect/>
          </a:stretch>
        </p:blipFill>
        <p:spPr>
          <a:xfrm>
            <a:off x="4172968" y="5290354"/>
            <a:ext cx="3424273" cy="3424273"/>
          </a:xfrm>
          <a:prstGeom prst="rect">
            <a:avLst/>
          </a:prstGeom>
          <a:ln w="12700">
            <a:miter lim="400000"/>
          </a:ln>
        </p:spPr>
      </p:pic>
      <p:sp>
        <p:nvSpPr>
          <p:cNvPr id="147" name="Exemple d’artisanat des tranchées.…"/>
          <p:cNvSpPr txBox="1"/>
          <p:nvPr/>
        </p:nvSpPr>
        <p:spPr>
          <a:xfrm>
            <a:off x="3125216" y="8747323"/>
            <a:ext cx="5129214" cy="668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1300"/>
            </a:pPr>
            <a:r>
              <a:t>Exemple d’artisanat des tranchées. </a:t>
            </a:r>
          </a:p>
          <a:p>
            <a:pPr>
              <a:defRPr b="0" sz="1300"/>
            </a:pPr>
            <a:r>
              <a:t>Vases à décor floral Art nouveau, réalisés dans des douilles d’obus.</a:t>
            </a:r>
          </a:p>
          <a:p>
            <a:pPr>
              <a:defRPr b="0" sz="1300"/>
            </a:pPr>
            <a:r>
              <a:t>(Source : Wikipedia)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4. Les assauts : des évènements meurtriers et dramatiques"/>
          <p:cNvSpPr txBox="1"/>
          <p:nvPr/>
        </p:nvSpPr>
        <p:spPr>
          <a:xfrm>
            <a:off x="2116023" y="213302"/>
            <a:ext cx="877275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 Les assauts : des évènements meurtriers et dramatiques </a:t>
            </a:r>
          </a:p>
        </p:txBody>
      </p:sp>
      <p:pic>
        <p:nvPicPr>
          <p:cNvPr id="150" name="Capture d’écran 2017-09-15 à 11.58.04.png" descr="Capture d’écran 2017-09-15 à 11.58.04.png"/>
          <p:cNvPicPr>
            <a:picLocks noChangeAspect="1"/>
          </p:cNvPicPr>
          <p:nvPr/>
        </p:nvPicPr>
        <p:blipFill>
          <a:blip r:embed="rId2">
            <a:extLst/>
          </a:blip>
          <a:stretch>
            <a:fillRect/>
          </a:stretch>
        </p:blipFill>
        <p:spPr>
          <a:xfrm>
            <a:off x="5693199" y="1059798"/>
            <a:ext cx="6889157" cy="5365737"/>
          </a:xfrm>
          <a:prstGeom prst="rect">
            <a:avLst/>
          </a:prstGeom>
          <a:ln w="12700">
            <a:miter lim="400000"/>
          </a:ln>
        </p:spPr>
      </p:pic>
      <p:sp>
        <p:nvSpPr>
          <p:cNvPr id="151" name="CHARLES GUINANT, 18 MARS 1916, VERDUN…"/>
          <p:cNvSpPr txBox="1"/>
          <p:nvPr/>
        </p:nvSpPr>
        <p:spPr>
          <a:xfrm>
            <a:off x="467997" y="1155699"/>
            <a:ext cx="5276716" cy="744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400">
                <a:solidFill>
                  <a:srgbClr val="292929"/>
                </a:solidFill>
                <a:latin typeface="Helvetica"/>
                <a:ea typeface="Helvetica"/>
                <a:cs typeface="Helvetica"/>
                <a:sym typeface="Helvetica"/>
              </a:defRPr>
            </a:pPr>
            <a:r>
              <a:t>CHARLES GUINANT, 18 MARS 1916, VERDUN</a:t>
            </a:r>
            <a:endParaRPr b="0"/>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 Ma chérie,</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Je t’écris pour te dire que je ne reviendrai pas de la guerre. S’il te plaît, ne pleure pas, sois forte. Le dernier assaut m’a coûté mon pied gauche et ma blessure s’est infectée. Les médecins disent qu’il ne me reste que quelques jours à vivre. Quand cette lettre te parviendra, je serai peut-être déjà mort. Je vais te raconter comment j’ai été blessé.</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Il y a trois jours, nos généraux nous ont ordonné d’attaquer. Ce fut une boucherie absolument inutile.</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Au début, nous étions vingt mille. Après avoir passé les barbelés, nous n’étions plus que quinze mille environ. C’est à ce moment-là que je fus touché. Un obus tomba pas très loin de moi et un morceau m’arracha le pied gauche. Je perdis connaissance et je ne me réveillai qu’un jour plus tard, dans une tente d’infirmerie. Plus tard, j’appris que parmi les vingt mille soldats qui étaient partis à l’assaut, seuls cinq mille avaient pu survivre grâce à un repli demandé par le Général Pétain.</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Dans ta dernière lettre, tu m’as dit que tu étais enceinte depuis ma permission d’il y a deux mois. Quand notre enfant naîtra, tu lui diras que son père est mort en héros pour la France. Et surtout, fais en sorte à ce qu’il n’aille jamais dans l’armée pour qu’il ne meure pas bêtement comme moi.</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Je t’aime, j’espère qu’on se reverra dans un autre monde, je te remercie pour tous les merveilleux moments que tu m’as fait passer, je t’aimerai toujours.</a:t>
            </a:r>
          </a:p>
          <a:p>
            <a:pPr algn="l" defTabSz="457200">
              <a:defRPr b="0" sz="1400">
                <a:solidFill>
                  <a:srgbClr val="292929"/>
                </a:solidFill>
                <a:latin typeface="Helvetica"/>
                <a:ea typeface="Helvetica"/>
                <a:cs typeface="Helvetica"/>
                <a:sym typeface="Helvetica"/>
              </a:defRPr>
            </a:pPr>
          </a:p>
          <a:p>
            <a:pPr algn="l" defTabSz="457200">
              <a:defRPr b="0" sz="1400">
                <a:solidFill>
                  <a:srgbClr val="292929"/>
                </a:solidFill>
                <a:latin typeface="Helvetica"/>
                <a:ea typeface="Helvetica"/>
                <a:cs typeface="Helvetica"/>
                <a:sym typeface="Helvetica"/>
              </a:defRPr>
            </a:pPr>
            <a:r>
              <a:t>Adieu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Capture d’écran 2017-09-10 à 19.28.03.png" descr="Capture d’écran 2017-09-10 à 19.28.03.png"/>
          <p:cNvPicPr>
            <a:picLocks noChangeAspect="1"/>
          </p:cNvPicPr>
          <p:nvPr/>
        </p:nvPicPr>
        <p:blipFill>
          <a:blip r:embed="rId2">
            <a:extLst/>
          </a:blip>
          <a:srcRect l="0" t="22653" r="0" b="0"/>
          <a:stretch>
            <a:fillRect/>
          </a:stretch>
        </p:blipFill>
        <p:spPr>
          <a:xfrm>
            <a:off x="-12072" y="1460361"/>
            <a:ext cx="7528785" cy="2944063"/>
          </a:xfrm>
          <a:prstGeom prst="rect">
            <a:avLst/>
          </a:prstGeom>
          <a:ln w="12700">
            <a:miter lim="400000"/>
          </a:ln>
        </p:spPr>
      </p:pic>
      <p:pic>
        <p:nvPicPr>
          <p:cNvPr id="154" name="Le Mark I a été le premier char britannique utilisé pendant la Première Guerre mondiale.&#10;Il existait en deux versions distinctes, une version Male, munie de canons, et une version Female (Femelle) munie exclusivement de mitrailleuses destiné à « couvrir » les chars « males » en l’absence d’infanterie d’accompagnement ." descr="Le Mark I a été le premier char britannique utilisé pendant la Première Guerre mondiale.Il existait en deux versions distinctes, une version Male, munie de canons, et une version Female (Femelle) munie exclusivement de mitrailleuses destiné à « couvrir » les chars « males » en l’absence d’infanterie d’accompagnement ."/>
          <p:cNvPicPr>
            <a:picLocks noChangeAspect="1"/>
          </p:cNvPicPr>
          <p:nvPr/>
        </p:nvPicPr>
        <p:blipFill>
          <a:blip r:embed="rId3">
            <a:extLst/>
          </a:blip>
          <a:stretch>
            <a:fillRect/>
          </a:stretch>
        </p:blipFill>
        <p:spPr>
          <a:xfrm>
            <a:off x="336199" y="5807376"/>
            <a:ext cx="5416295" cy="3405496"/>
          </a:xfrm>
          <a:prstGeom prst="rect">
            <a:avLst/>
          </a:prstGeom>
          <a:ln w="12700">
            <a:miter lim="400000"/>
          </a:ln>
        </p:spPr>
      </p:pic>
      <p:pic>
        <p:nvPicPr>
          <p:cNvPr id="155" name="Image" descr="Image"/>
          <p:cNvPicPr>
            <a:picLocks noChangeAspect="1"/>
          </p:cNvPicPr>
          <p:nvPr/>
        </p:nvPicPr>
        <p:blipFill>
          <a:blip r:embed="rId4">
            <a:extLst/>
          </a:blip>
          <a:stretch>
            <a:fillRect/>
          </a:stretch>
        </p:blipFill>
        <p:spPr>
          <a:xfrm>
            <a:off x="6593804" y="5798966"/>
            <a:ext cx="5537204" cy="3502282"/>
          </a:xfrm>
          <a:prstGeom prst="rect">
            <a:avLst/>
          </a:prstGeom>
          <a:ln w="12700">
            <a:miter lim="400000"/>
          </a:ln>
        </p:spPr>
      </p:pic>
      <p:sp>
        <p:nvSpPr>
          <p:cNvPr id="156" name="5. Les chars d’assaut : de nouvelles armes destructrices"/>
          <p:cNvSpPr txBox="1"/>
          <p:nvPr/>
        </p:nvSpPr>
        <p:spPr>
          <a:xfrm>
            <a:off x="2367025" y="270135"/>
            <a:ext cx="827074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 Les chars d’assaut : de nouvelles armes destructrices</a:t>
            </a:r>
          </a:p>
        </p:txBody>
      </p:sp>
      <p:sp>
        <p:nvSpPr>
          <p:cNvPr id="157" name="Le Mark I a été le premier char britannique utilisé pendant la Première Guerre mondiale.…"/>
          <p:cNvSpPr txBox="1"/>
          <p:nvPr/>
        </p:nvSpPr>
        <p:spPr>
          <a:xfrm>
            <a:off x="1409472" y="5133689"/>
            <a:ext cx="10185857" cy="630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1200"/>
            </a:pPr>
            <a:r>
              <a:t>Le Mark I a été le premier char britannique utilisé pendant la Première Guerre mondiale.</a:t>
            </a:r>
          </a:p>
          <a:p>
            <a:pPr>
              <a:defRPr b="0" sz="1200"/>
            </a:pPr>
            <a:r>
              <a:t>Il existait en deux versions distinctes, une version Male, munie de canons, et une version Female (Femelle) munie exclusivement de mitrailleuses destiné à « couvrir » les chars « males » en l’absence d’infanterie d’accompagnement .</a:t>
            </a:r>
          </a:p>
        </p:txBody>
      </p:sp>
      <p:pic>
        <p:nvPicPr>
          <p:cNvPr id="158" name="Image" descr="Image"/>
          <p:cNvPicPr>
            <a:picLocks noChangeAspect="1"/>
          </p:cNvPicPr>
          <p:nvPr/>
        </p:nvPicPr>
        <p:blipFill>
          <a:blip r:embed="rId5">
            <a:extLst/>
          </a:blip>
          <a:stretch>
            <a:fillRect/>
          </a:stretch>
        </p:blipFill>
        <p:spPr>
          <a:xfrm>
            <a:off x="7882577" y="1164857"/>
            <a:ext cx="4551348" cy="353502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Verdun, vers 1917" descr="Verdun, vers 1917"/>
          <p:cNvPicPr>
            <a:picLocks noChangeAspect="1"/>
          </p:cNvPicPr>
          <p:nvPr/>
        </p:nvPicPr>
        <p:blipFill>
          <a:blip r:embed="rId2">
            <a:extLst/>
          </a:blip>
          <a:srcRect l="15356" t="0" r="0" b="0"/>
          <a:stretch>
            <a:fillRect/>
          </a:stretch>
        </p:blipFill>
        <p:spPr>
          <a:xfrm>
            <a:off x="610954" y="1666972"/>
            <a:ext cx="5559687" cy="4662917"/>
          </a:xfrm>
          <a:prstGeom prst="rect">
            <a:avLst/>
          </a:prstGeom>
          <a:ln w="12700">
            <a:miter lim="400000"/>
          </a:ln>
        </p:spPr>
      </p:pic>
      <p:sp>
        <p:nvSpPr>
          <p:cNvPr id="161" name="EUGÈNE BOUIN, MAI 1916, VERDUN :…"/>
          <p:cNvSpPr txBox="1"/>
          <p:nvPr/>
        </p:nvSpPr>
        <p:spPr>
          <a:xfrm>
            <a:off x="6614526" y="1626678"/>
            <a:ext cx="5904603" cy="591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600">
                <a:solidFill>
                  <a:srgbClr val="292929"/>
                </a:solidFill>
                <a:latin typeface="Helvetica"/>
                <a:ea typeface="Helvetica"/>
                <a:cs typeface="Helvetica"/>
                <a:sym typeface="Helvetica"/>
              </a:defRPr>
            </a:pPr>
            <a:r>
              <a:t>EUGÈNE BOUIN, MAI 1916, VERDUN :</a:t>
            </a:r>
            <a:endParaRPr b="0"/>
          </a:p>
          <a:p>
            <a:pPr algn="l" defTabSz="457200">
              <a:defRPr b="0" sz="1800">
                <a:solidFill>
                  <a:srgbClr val="292929"/>
                </a:solidFill>
                <a:latin typeface="Helvetica"/>
                <a:ea typeface="Helvetica"/>
                <a:cs typeface="Helvetica"/>
                <a:sym typeface="Helvetica"/>
              </a:defRPr>
            </a:pPr>
            <a:r>
              <a:t>« Ma chère femme,</a:t>
            </a:r>
          </a:p>
          <a:p>
            <a:pPr algn="l" defTabSz="457200">
              <a:defRPr b="0" sz="1800">
                <a:solidFill>
                  <a:srgbClr val="292929"/>
                </a:solidFill>
                <a:latin typeface="Helvetica"/>
                <a:ea typeface="Helvetica"/>
                <a:cs typeface="Helvetica"/>
                <a:sym typeface="Helvetica"/>
              </a:defRPr>
            </a:pPr>
            <a:r>
              <a:t>Tu ne peux pas imaginer le paysage qui nous environne, plus aucune végétation, ni même une ruine ; ici et là, un moignon de tronc d’arbre se dresse tragiquement sur le sol criblé par des milliers et des milliers de trous d’obus qui se touchent. Plus de tranchées ni de boyaux pour se repérer […]. Entre nous et les Allemands, pas de réseaux de barbelés, tout est pulvérisé au fur et à mesure de la canonnade. Mais plus active que le bombardement, pire que le manque de ravitaillement, c’est l’odeur qui traîne, lourde et pestilentielle, qui te serre les tripes, te soulève le cœur, t’empêche de manger et même de boire. Nous vivons sur un immense charnier où seuls d’immondes mouches gorgées de sang et de gros rats luisants de graisse ont l’air de se complaire : tout est empuanti par les cadavres en décomposition, les déchets humains de toutes sortes, les poussières des explosifs et les nappes de gaz. »</a:t>
            </a:r>
          </a:p>
        </p:txBody>
      </p:sp>
      <p:sp>
        <p:nvSpPr>
          <p:cNvPr id="162" name="6. Le no man’s land : un espace désertique ?"/>
          <p:cNvSpPr txBox="1"/>
          <p:nvPr/>
        </p:nvSpPr>
        <p:spPr>
          <a:xfrm>
            <a:off x="3188157" y="128052"/>
            <a:ext cx="662848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6. Le no man’s land : un espace désertique ? </a:t>
            </a:r>
          </a:p>
        </p:txBody>
      </p:sp>
      <p:sp>
        <p:nvSpPr>
          <p:cNvPr id="163" name="Verdun, vers 1917"/>
          <p:cNvSpPr txBox="1"/>
          <p:nvPr/>
        </p:nvSpPr>
        <p:spPr>
          <a:xfrm>
            <a:off x="2243615" y="6409632"/>
            <a:ext cx="1441870" cy="287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300"/>
            </a:lvl1pPr>
          </a:lstStyle>
          <a:p>
            <a:pPr/>
            <a:r>
              <a:t>Verdun, vers 1917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extLst/>
          </a:blip>
          <a:stretch>
            <a:fillRect/>
          </a:stretch>
        </p:blipFill>
        <p:spPr>
          <a:xfrm>
            <a:off x="294981" y="882554"/>
            <a:ext cx="6122785" cy="3965896"/>
          </a:xfrm>
          <a:prstGeom prst="rect">
            <a:avLst/>
          </a:prstGeom>
          <a:ln w="12700">
            <a:miter lim="400000"/>
          </a:ln>
        </p:spPr>
      </p:pic>
      <p:sp>
        <p:nvSpPr>
          <p:cNvPr id="166" name="7. Les blessés et les morts"/>
          <p:cNvSpPr txBox="1"/>
          <p:nvPr/>
        </p:nvSpPr>
        <p:spPr>
          <a:xfrm>
            <a:off x="4517999" y="184885"/>
            <a:ext cx="396880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7. Les blessés et les morts</a:t>
            </a:r>
          </a:p>
        </p:txBody>
      </p:sp>
      <p:sp>
        <p:nvSpPr>
          <p:cNvPr id="167" name="Carte postale, Gueules cassées invités pour l’anniversaire du traité de Versailles,…"/>
          <p:cNvSpPr txBox="1"/>
          <p:nvPr/>
        </p:nvSpPr>
        <p:spPr>
          <a:xfrm>
            <a:off x="294981" y="4850934"/>
            <a:ext cx="6122785" cy="4779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1300"/>
            </a:pPr>
            <a:r>
              <a:t>Carte postale, Gueules cassées invités pour l’anniversaire du traité de Versailles, </a:t>
            </a:r>
          </a:p>
          <a:p>
            <a:pPr>
              <a:defRPr b="0" sz="1300"/>
            </a:pPr>
            <a:r>
              <a:t> 28 janvier 1919</a:t>
            </a:r>
          </a:p>
        </p:txBody>
      </p:sp>
      <p:pic>
        <p:nvPicPr>
          <p:cNvPr id="168" name="Image" descr="Image"/>
          <p:cNvPicPr>
            <a:picLocks noChangeAspect="1"/>
          </p:cNvPicPr>
          <p:nvPr/>
        </p:nvPicPr>
        <p:blipFill>
          <a:blip r:embed="rId3">
            <a:extLst/>
          </a:blip>
          <a:stretch>
            <a:fillRect/>
          </a:stretch>
        </p:blipFill>
        <p:spPr>
          <a:xfrm>
            <a:off x="774612" y="5394011"/>
            <a:ext cx="5163524" cy="3703003"/>
          </a:xfrm>
          <a:prstGeom prst="rect">
            <a:avLst/>
          </a:prstGeom>
          <a:ln w="12700">
            <a:miter lim="400000"/>
          </a:ln>
        </p:spPr>
      </p:pic>
      <p:sp>
        <p:nvSpPr>
          <p:cNvPr id="169" name="Pigeon équipé en 1914 par l'armée allemande d'un appareil photo à obturateur programmé."/>
          <p:cNvSpPr txBox="1"/>
          <p:nvPr/>
        </p:nvSpPr>
        <p:spPr>
          <a:xfrm>
            <a:off x="899328" y="9162112"/>
            <a:ext cx="4573094" cy="477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00"/>
            </a:lvl1pPr>
          </a:lstStyle>
          <a:p>
            <a:pPr/>
            <a:r>
              <a:t>Pigeon équipé en 1914 par l'armée allemande d'un appareil photo à obturateur programmé.</a:t>
            </a:r>
          </a:p>
        </p:txBody>
      </p:sp>
      <p:pic>
        <p:nvPicPr>
          <p:cNvPr id="170" name="Image" descr="Image"/>
          <p:cNvPicPr>
            <a:picLocks noChangeAspect="1"/>
          </p:cNvPicPr>
          <p:nvPr/>
        </p:nvPicPr>
        <p:blipFill>
          <a:blip r:embed="rId4">
            <a:extLst/>
          </a:blip>
          <a:srcRect l="48878" t="0" r="0" b="0"/>
          <a:stretch>
            <a:fillRect/>
          </a:stretch>
        </p:blipFill>
        <p:spPr>
          <a:xfrm>
            <a:off x="7262584" y="1005085"/>
            <a:ext cx="4859202" cy="7743566"/>
          </a:xfrm>
          <a:prstGeom prst="rect">
            <a:avLst/>
          </a:prstGeom>
          <a:ln w="12700">
            <a:miter lim="400000"/>
          </a:ln>
        </p:spPr>
      </p:pic>
      <p:sp>
        <p:nvSpPr>
          <p:cNvPr id="171" name="la plaque au pigeon de Verdun (1929)."/>
          <p:cNvSpPr txBox="1"/>
          <p:nvPr/>
        </p:nvSpPr>
        <p:spPr>
          <a:xfrm>
            <a:off x="8135239" y="8768199"/>
            <a:ext cx="2900694" cy="287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300"/>
            </a:lvl1pPr>
          </a:lstStyle>
          <a:p>
            <a:pPr/>
            <a:r>
              <a:t>la plaque au pigeon de Verdun (1929).</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